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</p:sldIdLst>
  <p:sldSz cx="18288000" cy="13716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rysa Oskouipour" initials="PO" lastIdx="3" clrIdx="0"/>
  <p:cmAuthor id="3" name="Microsoft Office User" initials="Office" lastIdx="39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C31"/>
    <a:srgbClr val="A2CA64"/>
    <a:srgbClr val="00B0F0"/>
    <a:srgbClr val="D21246"/>
    <a:srgbClr val="2D96B3"/>
    <a:srgbClr val="FFCA5A"/>
    <a:srgbClr val="FCDFED"/>
    <a:srgbClr val="41A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12" autoAdjust="0"/>
    <p:restoredTop sz="80109" autoAdjust="0"/>
  </p:normalViewPr>
  <p:slideViewPr>
    <p:cSldViewPr snapToGrid="0" snapToObjects="1">
      <p:cViewPr varScale="1">
        <p:scale>
          <a:sx n="29" d="100"/>
          <a:sy n="29" d="100"/>
        </p:scale>
        <p:origin x="16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228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to offline</a:t>
            </a:r>
            <a:r>
              <a:rPr lang="en-US" sz="3600" b="1" baseline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HIV testing cascade</a:t>
            </a:r>
          </a:p>
          <a:p>
            <a:pPr>
              <a:defRPr sz="36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en-US" sz="3600" b="1" baseline="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(Online influencers &amp; </a:t>
            </a:r>
            <a:r>
              <a:rPr lang="en-US" sz="3600" b="1" baseline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3600" b="1" baseline="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Reserve</a:t>
            </a:r>
            <a:r>
              <a:rPr lang="en-US" sz="3600" b="1" baseline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3600" b="1" baseline="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defRPr sz="36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en-US" sz="3600" b="1" baseline="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March </a:t>
            </a:r>
            <a:r>
              <a:rPr lang="en-US" sz="3600" b="1" baseline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 – </a:t>
            </a:r>
            <a:r>
              <a:rPr lang="en-US" sz="3600" b="1" baseline="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March 2018</a:t>
            </a:r>
            <a:endParaRPr lang="en-US" sz="3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A5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48E-46B3-8E31-317B7DDE216A}"/>
              </c:ext>
            </c:extLst>
          </c:dPt>
          <c:dPt>
            <c:idx val="1"/>
            <c:invertIfNegative val="0"/>
            <c:bubble3D val="0"/>
            <c:spPr>
              <a:solidFill>
                <a:srgbClr val="F58C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48E-46B3-8E31-317B7DDE216A}"/>
              </c:ext>
            </c:extLst>
          </c:dPt>
          <c:dPt>
            <c:idx val="2"/>
            <c:invertIfNegative val="0"/>
            <c:bubble3D val="0"/>
            <c:spPr>
              <a:solidFill>
                <a:srgbClr val="2D96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48E-46B3-8E31-317B7DDE216A}"/>
              </c:ext>
            </c:extLst>
          </c:dPt>
          <c:dPt>
            <c:idx val="3"/>
            <c:invertIfNegative val="0"/>
            <c:bubble3D val="0"/>
            <c:spPr>
              <a:solidFill>
                <a:srgbClr val="D212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48E-46B3-8E31-317B7DDE216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#client co unselled</c:v>
                </c:pt>
                <c:pt idx="1">
                  <c:v>#client got HIV tested</c:v>
                </c:pt>
                <c:pt idx="2">
                  <c:v>#client having confirmed HIV+</c:v>
                </c:pt>
                <c:pt idx="3">
                  <c:v>#client enrolled into ARV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3626</c:v>
                </c:pt>
                <c:pt idx="1">
                  <c:v>2808</c:v>
                </c:pt>
                <c:pt idx="2">
                  <c:v>331</c:v>
                </c:pt>
                <c:pt idx="3">
                  <c:v>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48E-46B3-8E31-317B7DDE216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35061376"/>
        <c:axId val="-39018192"/>
      </c:barChart>
      <c:catAx>
        <c:axId val="-3506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-39018192"/>
        <c:crosses val="autoZero"/>
        <c:auto val="1"/>
        <c:lblAlgn val="ctr"/>
        <c:lblOffset val="100"/>
        <c:noMultiLvlLbl val="0"/>
      </c:catAx>
      <c:valAx>
        <c:axId val="-3901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-35061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311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24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defTabSz="192024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24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MSM who use the Internet to access HIV information are more likely to accept HIV self-testing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47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617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567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7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" userDrawn="1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965578" y="13073065"/>
            <a:ext cx="349702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795FA58-934E-49AA-9413-6F5852C1AE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3577" y="903504"/>
            <a:ext cx="13272084" cy="131865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B82BF6-2502-43B1-9119-ABC11AF804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9418" y="3495301"/>
            <a:ext cx="7170450" cy="734602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D441960-1AFF-4F0C-BD34-EC420B35E960}"/>
              </a:ext>
            </a:extLst>
          </p:cNvPr>
          <p:cNvSpPr/>
          <p:nvPr userDrawn="1"/>
        </p:nvSpPr>
        <p:spPr>
          <a:xfrm>
            <a:off x="6937471" y="0"/>
            <a:ext cx="4504252" cy="1371600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D4A0D6-62C5-4F3F-8984-FBD941A59621}"/>
              </a:ext>
            </a:extLst>
          </p:cNvPr>
          <p:cNvGrpSpPr/>
          <p:nvPr userDrawn="1"/>
        </p:nvGrpSpPr>
        <p:grpSpPr>
          <a:xfrm>
            <a:off x="598277" y="12857045"/>
            <a:ext cx="17091446" cy="641812"/>
            <a:chOff x="598277" y="12857045"/>
            <a:chExt cx="17091446" cy="64181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3457691-DE1D-40BF-A578-F918FB954F3C}"/>
                </a:ext>
              </a:extLst>
            </p:cNvPr>
            <p:cNvGrpSpPr/>
            <p:nvPr userDrawn="1"/>
          </p:nvGrpSpPr>
          <p:grpSpPr>
            <a:xfrm>
              <a:off x="598277" y="12953072"/>
              <a:ext cx="12504344" cy="451618"/>
              <a:chOff x="446359" y="6369124"/>
              <a:chExt cx="6919640" cy="333221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620774-C2C9-47F5-91E9-EAF78C1DF2EE}"/>
                  </a:ext>
                </a:extLst>
              </p:cNvPr>
              <p:cNvSpPr txBox="1"/>
              <p:nvPr userDrawn="1"/>
            </p:nvSpPr>
            <p:spPr>
              <a:xfrm>
                <a:off x="728482" y="6381846"/>
                <a:ext cx="663751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CH" sz="2800" dirty="0">
                    <a:solidFill>
                      <a:srgbClr val="ED1C24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#AIDS2018 | @</a:t>
                </a:r>
                <a:r>
                  <a:rPr lang="fr-CH" sz="2800" dirty="0" err="1">
                    <a:solidFill>
                      <a:srgbClr val="ED1C24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AIDS_conference</a:t>
                </a:r>
                <a:r>
                  <a:rPr lang="fr-CH" sz="2800" dirty="0">
                    <a:solidFill>
                      <a:srgbClr val="ED1C24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kern="1200" dirty="0">
                    <a:solidFill>
                      <a:srgbClr val="ED1C24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| www.aids2018.org</a:t>
                </a:r>
                <a:endParaRPr lang="en-US" sz="28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C9526E6-3C64-44FF-B65C-7E0301651B4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359" y="6369124"/>
                <a:ext cx="337665" cy="333221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0DBE14C-310D-4346-BE02-B9B6B0B0F6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5769251" y="12857045"/>
              <a:ext cx="1920472" cy="64181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0F0A14-0984-432D-BCCE-5EE59B2B8C6A}"/>
              </a:ext>
            </a:extLst>
          </p:cNvPr>
          <p:cNvGrpSpPr/>
          <p:nvPr userDrawn="1"/>
        </p:nvGrpSpPr>
        <p:grpSpPr>
          <a:xfrm>
            <a:off x="299339" y="235604"/>
            <a:ext cx="17390384" cy="1012516"/>
            <a:chOff x="299339" y="165264"/>
            <a:chExt cx="17390384" cy="10125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16E6609-E8EB-4564-9C34-FB62852C2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9339" y="165264"/>
              <a:ext cx="2602867" cy="101251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C7252D1-1294-4A73-97BF-6F0E5EC40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352837" y="443899"/>
              <a:ext cx="1336886" cy="51236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A9DE256-1E37-4FAD-8467-069BB470E6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8634686" y="221890"/>
              <a:ext cx="1018627" cy="89926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965578" y="13073065"/>
            <a:ext cx="349702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0591" y="357190"/>
            <a:ext cx="11706821" cy="30360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0591" y="3643312"/>
            <a:ext cx="11706821" cy="8840392"/>
          </a:xfrm>
          <a:prstGeom prst="rect">
            <a:avLst/>
          </a:prstGeo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599" y="12713408"/>
            <a:ext cx="2156942" cy="71612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892719" y="12738249"/>
            <a:ext cx="13839280" cy="666442"/>
            <a:chOff x="446359" y="6369124"/>
            <a:chExt cx="6919640" cy="333221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728482" y="6381846"/>
              <a:ext cx="66375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28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28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28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28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359" y="6369124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7603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 rot="10800000" flipH="1">
            <a:off x="-60990" y="13369518"/>
            <a:ext cx="18383280" cy="453460"/>
          </a:xfrm>
          <a:prstGeom prst="rect">
            <a:avLst/>
          </a:prstGeom>
          <a:solidFill>
            <a:srgbClr val="2D7B84"/>
          </a:solidFill>
          <a:ln w="12700">
            <a:miter lim="400000"/>
          </a:ln>
        </p:spPr>
        <p:txBody>
          <a:bodyPr tIns="68580" bIns="68580" anchor="ctr"/>
          <a:lstStyle/>
          <a:p>
            <a:pPr defTabSz="685800">
              <a:defRPr sz="3600" cap="none" spc="0">
                <a:solidFill>
                  <a:srgbClr val="1C868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700"/>
          </a:p>
        </p:txBody>
      </p: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17656413" y="13316631"/>
            <a:ext cx="596318" cy="565538"/>
          </a:xfrm>
          <a:prstGeom prst="rect">
            <a:avLst/>
          </a:prstGeom>
        </p:spPr>
        <p:txBody>
          <a:bodyPr lIns="71437" tIns="71437" rIns="71437" bIns="71437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3"/>
          </p:nvPr>
        </p:nvSpPr>
        <p:spPr>
          <a:xfrm>
            <a:off x="590550" y="700168"/>
            <a:ext cx="12344400" cy="1944884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marL="0" indent="0">
              <a:spcBef>
                <a:spcPts val="0"/>
              </a:spcBef>
              <a:buSzTx/>
              <a:buNone/>
              <a:defRPr sz="6376" b="1" cap="all" spc="638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+mn-lt"/>
                <a:ea typeface="+mn-ea"/>
                <a:cs typeface="+mn-cs"/>
                <a:sym typeface="FuturaBT-Bold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hape 151">
            <a:extLst>
              <a:ext uri="{FF2B5EF4-FFF2-40B4-BE49-F238E27FC236}">
                <a16:creationId xmlns:a16="http://schemas.microsoft.com/office/drawing/2014/main" id="{02470A96-79A1-184E-B0AF-D01CCFEF791F}"/>
              </a:ext>
            </a:extLst>
          </p:cNvPr>
          <p:cNvSpPr/>
          <p:nvPr userDrawn="1"/>
        </p:nvSpPr>
        <p:spPr>
          <a:xfrm>
            <a:off x="0" y="890393"/>
            <a:ext cx="293772" cy="1399914"/>
          </a:xfrm>
          <a:prstGeom prst="rect">
            <a:avLst/>
          </a:prstGeom>
          <a:solidFill>
            <a:srgbClr val="2D7B84"/>
          </a:solidFill>
          <a:ln w="12700">
            <a:miter lim="400000"/>
          </a:ln>
        </p:spPr>
        <p:txBody>
          <a:bodyPr tIns="68580" bIns="68580" anchor="ctr"/>
          <a:lstStyle/>
          <a:p>
            <a:pPr defTabSz="685800">
              <a:defRPr sz="3600" cap="none" spc="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700"/>
          </a:p>
        </p:txBody>
      </p:sp>
    </p:spTree>
    <p:extLst>
      <p:ext uri="{BB962C8B-B14F-4D97-AF65-F5344CB8AC3E}">
        <p14:creationId xmlns:p14="http://schemas.microsoft.com/office/powerpoint/2010/main" val="130837580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 userDrawn="1">
  <p:cSld name="Photo - Vertical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1C0B750-B911-42AC-A663-AC7F2EE5422E}"/>
              </a:ext>
            </a:extLst>
          </p:cNvPr>
          <p:cNvGrpSpPr/>
          <p:nvPr userDrawn="1"/>
        </p:nvGrpSpPr>
        <p:grpSpPr>
          <a:xfrm>
            <a:off x="299339" y="235604"/>
            <a:ext cx="17390384" cy="1012516"/>
            <a:chOff x="299339" y="165264"/>
            <a:chExt cx="17390384" cy="10125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40A6F6-F03F-447A-A15A-08299A865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9339" y="165264"/>
              <a:ext cx="2602867" cy="101251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E96829-B842-4CC1-93BC-04A514C0F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52837" y="443899"/>
              <a:ext cx="1336886" cy="5123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9829D1-26D6-4E1C-BBD1-D8CE7211F9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634686" y="221890"/>
              <a:ext cx="1018627" cy="899262"/>
            </a:xfrm>
            <a:prstGeom prst="rect">
              <a:avLst/>
            </a:prstGeom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46FFF1-2C10-4707-A5C6-78935BEE750B}"/>
              </a:ext>
            </a:extLst>
          </p:cNvPr>
          <p:cNvCxnSpPr>
            <a:cxnSpLocks/>
          </p:cNvCxnSpPr>
          <p:nvPr userDrawn="1"/>
        </p:nvCxnSpPr>
        <p:spPr>
          <a:xfrm flipV="1">
            <a:off x="-100484" y="1410120"/>
            <a:ext cx="18388484" cy="13828"/>
          </a:xfrm>
          <a:prstGeom prst="line">
            <a:avLst/>
          </a:prstGeom>
          <a:noFill/>
          <a:ln w="12700" cap="flat">
            <a:gradFill flip="none" rotWithShape="1">
              <a:gsLst>
                <a:gs pos="0">
                  <a:srgbClr val="4892CE"/>
                </a:gs>
                <a:gs pos="100000">
                  <a:srgbClr val="912D8F"/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E314F56-2D96-42BF-9BE7-D0354250F839}"/>
              </a:ext>
            </a:extLst>
          </p:cNvPr>
          <p:cNvGrpSpPr/>
          <p:nvPr userDrawn="1"/>
        </p:nvGrpSpPr>
        <p:grpSpPr>
          <a:xfrm>
            <a:off x="598277" y="12857045"/>
            <a:ext cx="17091446" cy="641812"/>
            <a:chOff x="598277" y="12857045"/>
            <a:chExt cx="17091446" cy="64181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F6BDF5D-8C9D-493B-BE5B-2556EE66A08F}"/>
                </a:ext>
              </a:extLst>
            </p:cNvPr>
            <p:cNvGrpSpPr/>
            <p:nvPr userDrawn="1"/>
          </p:nvGrpSpPr>
          <p:grpSpPr>
            <a:xfrm>
              <a:off x="598277" y="12953072"/>
              <a:ext cx="12504344" cy="451618"/>
              <a:chOff x="446359" y="6369124"/>
              <a:chExt cx="6919640" cy="333221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C1B892-7E99-478D-A9BA-66E3533B272A}"/>
                  </a:ext>
                </a:extLst>
              </p:cNvPr>
              <p:cNvSpPr txBox="1"/>
              <p:nvPr userDrawn="1"/>
            </p:nvSpPr>
            <p:spPr>
              <a:xfrm>
                <a:off x="728482" y="6381846"/>
                <a:ext cx="663751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CH" sz="2800" dirty="0">
                    <a:solidFill>
                      <a:srgbClr val="ED1C24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#AIDS2018 | @</a:t>
                </a:r>
                <a:r>
                  <a:rPr lang="fr-CH" sz="2800" dirty="0" err="1">
                    <a:solidFill>
                      <a:srgbClr val="ED1C24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AIDS_conference</a:t>
                </a:r>
                <a:r>
                  <a:rPr lang="fr-CH" sz="2800" dirty="0">
                    <a:solidFill>
                      <a:srgbClr val="ED1C24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kern="1200" dirty="0">
                    <a:solidFill>
                      <a:srgbClr val="ED1C24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| www.aids2018.org</a:t>
                </a:r>
                <a:endParaRPr lang="en-US" sz="28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75D8C16-5E3E-45D7-80F6-6D4F4D4A29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359" y="6369124"/>
                <a:ext cx="337665" cy="333221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E418274-E120-4852-91EB-FA08D0E67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5769251" y="12857045"/>
              <a:ext cx="1920472" cy="64181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290591" y="357190"/>
            <a:ext cx="11706821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965578" y="13073065"/>
            <a:ext cx="349702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290591" y="357190"/>
            <a:ext cx="11706821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290591" y="3643312"/>
            <a:ext cx="11706821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189" marR="0" lvl="0" indent="-63371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marR="0" lvl="1" indent="-63371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marR="0" lvl="2" indent="-63371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marR="0" lvl="3" indent="-63371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marR="0" lvl="4" indent="-63371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1" marR="0" lvl="5" indent="-63371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320" marR="0" lvl="6" indent="-63371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509" marR="0" lvl="7" indent="-63371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697" marR="0" lvl="8" indent="-63371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dirty="0"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965578" y="13073065"/>
            <a:ext cx="349702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pic" idx="2"/>
          </p:nvPr>
        </p:nvSpPr>
        <p:spPr>
          <a:xfrm>
            <a:off x="9371707" y="3643312"/>
            <a:ext cx="5625704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290591" y="357190"/>
            <a:ext cx="11706821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290590" y="3643312"/>
            <a:ext cx="5625704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189" marR="0" lvl="0" indent="-578471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51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marR="0" lvl="1" indent="-578471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51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marR="0" lvl="2" indent="-578471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51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marR="0" lvl="3" indent="-578471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51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marR="0" lvl="4" indent="-578471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51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1" marR="0" lvl="5" indent="-63371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320" marR="0" lvl="6" indent="-63371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509" marR="0" lvl="7" indent="-63371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697" marR="0" lvl="8" indent="-63371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965578" y="13073062"/>
            <a:ext cx="349702" cy="473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3290591" y="1785937"/>
            <a:ext cx="11706821" cy="10144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189" marR="0" lvl="0" indent="-63371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marR="0" lvl="1" indent="-63371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marR="0" lvl="2" indent="-63371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marR="0" lvl="3" indent="-63371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marR="0" lvl="4" indent="-63371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1" marR="0" lvl="5" indent="-63371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320" marR="0" lvl="6" indent="-63371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509" marR="0" lvl="7" indent="-63371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697" marR="0" lvl="8" indent="-63371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965578" y="13073065"/>
            <a:ext cx="349702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pic" idx="2"/>
          </p:nvPr>
        </p:nvSpPr>
        <p:spPr>
          <a:xfrm>
            <a:off x="9371707" y="7161612"/>
            <a:ext cx="5625704" cy="5304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pic" idx="3"/>
          </p:nvPr>
        </p:nvSpPr>
        <p:spPr>
          <a:xfrm>
            <a:off x="9371707" y="1250159"/>
            <a:ext cx="5625704" cy="5304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pic" idx="4"/>
          </p:nvPr>
        </p:nvSpPr>
        <p:spPr>
          <a:xfrm>
            <a:off x="3290590" y="1250156"/>
            <a:ext cx="5625704" cy="11215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965578" y="13073065"/>
            <a:ext cx="349702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625454" y="8947549"/>
            <a:ext cx="11037095" cy="64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22859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marR="0" lvl="1" indent="-63371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marR="0" lvl="2" indent="-63371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marR="0" lvl="3" indent="-63371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marR="0" lvl="4" indent="-63371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1" marR="0" lvl="5" indent="-63371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320" marR="0" lvl="6" indent="-63371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509" marR="0" lvl="7" indent="-63371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697" marR="0" lvl="8" indent="-63371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3625454" y="5997578"/>
            <a:ext cx="11037095" cy="86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189" marR="0" lvl="0" indent="-22859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Helvetica Neue"/>
              <a:buNone/>
              <a:defRPr sz="4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marR="0" lvl="1" indent="-63371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marR="0" lvl="2" indent="-63371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marR="0" lvl="3" indent="-63371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marR="0" lvl="4" indent="-63371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1" marR="0" lvl="5" indent="-63371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320" marR="0" lvl="6" indent="-63371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509" marR="0" lvl="7" indent="-63371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697" marR="0" lvl="8" indent="-63371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965578" y="13073065"/>
            <a:ext cx="349702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pic" idx="2"/>
          </p:nvPr>
        </p:nvSpPr>
        <p:spPr>
          <a:xfrm>
            <a:off x="2286001" y="0"/>
            <a:ext cx="13716001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965578" y="13073065"/>
            <a:ext cx="349702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965578" y="13073065"/>
            <a:ext cx="349702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7E9ABF-910E-4223-B7AF-0F717EA2A925}"/>
              </a:ext>
            </a:extLst>
          </p:cNvPr>
          <p:cNvSpPr/>
          <p:nvPr userDrawn="1"/>
        </p:nvSpPr>
        <p:spPr>
          <a:xfrm>
            <a:off x="16207740" y="13286916"/>
            <a:ext cx="2080260" cy="429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tran@path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acebook.com/xomcauvong)" TargetMode="External"/><Relationship Id="rId5" Type="http://schemas.openxmlformats.org/officeDocument/2006/relationships/hyperlink" Target="http://www.toihen.vn/" TargetMode="External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C2D0-A469-4D63-8459-A542655C927E}"/>
              </a:ext>
            </a:extLst>
          </p:cNvPr>
          <p:cNvSpPr/>
          <p:nvPr/>
        </p:nvSpPr>
        <p:spPr>
          <a:xfrm>
            <a:off x="0" y="7163498"/>
            <a:ext cx="10101943" cy="348273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OCIAL MEDIA FORUM">
            <a:extLst>
              <a:ext uri="{FF2B5EF4-FFF2-40B4-BE49-F238E27FC236}">
                <a16:creationId xmlns:a16="http://schemas.microsoft.com/office/drawing/2014/main" id="{8AE2578A-E76A-4928-85E5-B54EF66707D5}"/>
              </a:ext>
            </a:extLst>
          </p:cNvPr>
          <p:cNvSpPr txBox="1"/>
          <p:nvPr/>
        </p:nvSpPr>
        <p:spPr>
          <a:xfrm>
            <a:off x="386195" y="7288471"/>
            <a:ext cx="9715748" cy="41145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/>
          </a:lstStyle>
          <a:p>
            <a: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 Thi Tran¹ , Kimberly Green¹, Dung Viet Nguyen¹ , Bao Ngoc Vu¹,  Huu Van Ngo¹ , Tung Thanh Doan², Thanh Minh Le</a:t>
            </a:r>
            <a:r>
              <a:rPr lang="en-US" sz="30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Trang Minh Ngo ⁴  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¹ Mekong Regional Program, PATH, Hanoi, Vietnam, 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²Lighthouse 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Enterprise, </a:t>
            </a:r>
            <a:r>
              <a:rPr lang="en-US" sz="28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G-Link Social Enterprise, ⁴United States Agency for International Development, Hanoi, Vietnam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Contact:</a:t>
            </a:r>
            <a:r>
              <a:rPr lang="en-US" sz="28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u="sng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ttran@path.org</a:t>
            </a:r>
            <a:endParaRPr lang="en-US" sz="28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OCIAL MEDIA FORUM">
            <a:extLst>
              <a:ext uri="{FF2B5EF4-FFF2-40B4-BE49-F238E27FC236}">
                <a16:creationId xmlns:a16="http://schemas.microsoft.com/office/drawing/2014/main" id="{13CD4681-B064-4AE6-937F-5DFDAE4572DC}"/>
              </a:ext>
            </a:extLst>
          </p:cNvPr>
          <p:cNvSpPr txBox="1"/>
          <p:nvPr/>
        </p:nvSpPr>
        <p:spPr>
          <a:xfrm>
            <a:off x="364425" y="3135147"/>
            <a:ext cx="10101944" cy="383758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/>
          </a:lstStyle>
          <a:p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FROM ONLINE REACH TO</a:t>
            </a:r>
            <a:endParaRPr lang="vi-VN" sz="4800" b="1" dirty="0">
              <a:solidFill>
                <a:srgbClr val="00B0F0"/>
              </a:solidFill>
              <a:latin typeface="Calibri" panose="020F0502020204030204" pitchFamily="34" charset="0"/>
              <a:ea typeface="Corbel" charset="0"/>
              <a:cs typeface="Calibri" panose="020F0502020204030204" pitchFamily="34" charset="0"/>
            </a:endParaRPr>
          </a:p>
          <a:p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OFFLINE SERVICES:</a:t>
            </a: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 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USING SOCIAL MEDIA STRATEGIES TO INCREASE UPTAKE OF &amp; ACCESS TO</a:t>
            </a: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 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HIV TESTING AMONG MSM IN VIETNAM</a:t>
            </a:r>
          </a:p>
        </p:txBody>
      </p:sp>
    </p:spTree>
    <p:extLst>
      <p:ext uri="{BB962C8B-B14F-4D97-AF65-F5344CB8AC3E}">
        <p14:creationId xmlns:p14="http://schemas.microsoft.com/office/powerpoint/2010/main" val="274697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94D9-7249-4704-B3AA-213230758FC9}"/>
              </a:ext>
            </a:extLst>
          </p:cNvPr>
          <p:cNvSpPr txBox="1"/>
          <p:nvPr/>
        </p:nvSpPr>
        <p:spPr>
          <a:xfrm>
            <a:off x="514330" y="1629319"/>
            <a:ext cx="5674629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r>
              <a:rPr lang="en-US" sz="4800" b="1" dirty="0">
                <a:solidFill>
                  <a:srgbClr val="2397D7"/>
                </a:solidFill>
                <a:latin typeface="Verdana" charset="0"/>
                <a:ea typeface="Verdana" charset="0"/>
                <a:cs typeface="Verdana" charset="0"/>
              </a:rPr>
              <a:t>BEFORE 2015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CC7D78-BADF-472D-B74D-12802AF3DEB0}"/>
              </a:ext>
            </a:extLst>
          </p:cNvPr>
          <p:cNvSpPr txBox="1"/>
          <p:nvPr/>
        </p:nvSpPr>
        <p:spPr>
          <a:xfrm>
            <a:off x="13440723" y="7922545"/>
            <a:ext cx="2946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rbel" charset="0"/>
                <a:ea typeface="Corbel" charset="0"/>
                <a:cs typeface="Corbel" charset="0"/>
              </a:rPr>
              <a:t>Most KP reach was face to face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B86BA-60DD-4D1D-91CB-8DF7B297FA21}"/>
              </a:ext>
            </a:extLst>
          </p:cNvPr>
          <p:cNvSpPr txBox="1"/>
          <p:nvPr/>
        </p:nvSpPr>
        <p:spPr>
          <a:xfrm>
            <a:off x="7722351" y="4802608"/>
            <a:ext cx="2946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rbel" charset="0"/>
                <a:ea typeface="Corbel" charset="0"/>
                <a:cs typeface="Corbel" charset="0"/>
              </a:rPr>
              <a:t>~30,000 MSM were reached annually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B650C-6B06-427E-9CED-980126E8D9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1545" y="4052987"/>
            <a:ext cx="3665771" cy="25039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254DD7-BE57-4EE7-81F0-79BD85D6FE63}"/>
              </a:ext>
            </a:extLst>
          </p:cNvPr>
          <p:cNvSpPr txBox="1"/>
          <p:nvPr/>
        </p:nvSpPr>
        <p:spPr>
          <a:xfrm>
            <a:off x="2194453" y="7892830"/>
            <a:ext cx="2900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HIV increasing in MSM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208E85-8E5D-426A-936D-B5ADA5E5A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769" y="7892830"/>
            <a:ext cx="2343980" cy="201823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BD4F458-4761-4810-AC2F-E0E16E66E71F}"/>
              </a:ext>
            </a:extLst>
          </p:cNvPr>
          <p:cNvGrpSpPr/>
          <p:nvPr/>
        </p:nvGrpSpPr>
        <p:grpSpPr>
          <a:xfrm>
            <a:off x="664474" y="7225631"/>
            <a:ext cx="16959051" cy="2"/>
            <a:chOff x="1717955" y="6858000"/>
            <a:chExt cx="23045721" cy="3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0B70C6F-CAB0-496C-B3FA-8A3690D4F6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7955" y="6858000"/>
              <a:ext cx="7822583" cy="1"/>
            </a:xfrm>
            <a:prstGeom prst="line">
              <a:avLst/>
            </a:prstGeom>
            <a:ln w="1778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2FFDFAF-3397-4C65-9A7E-AC65CB8F122A}"/>
                </a:ext>
              </a:extLst>
            </p:cNvPr>
            <p:cNvCxnSpPr>
              <a:cxnSpLocks/>
            </p:cNvCxnSpPr>
            <p:nvPr/>
          </p:nvCxnSpPr>
          <p:spPr>
            <a:xfrm>
              <a:off x="5876143" y="6858001"/>
              <a:ext cx="11205626" cy="1"/>
            </a:xfrm>
            <a:prstGeom prst="line">
              <a:avLst/>
            </a:prstGeom>
            <a:ln w="177800" cap="rnd">
              <a:solidFill>
                <a:srgbClr val="F58C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053085-549C-496E-9795-A91B1D811F6D}"/>
                </a:ext>
              </a:extLst>
            </p:cNvPr>
            <p:cNvCxnSpPr>
              <a:cxnSpLocks/>
            </p:cNvCxnSpPr>
            <p:nvPr/>
          </p:nvCxnSpPr>
          <p:spPr>
            <a:xfrm>
              <a:off x="13395625" y="6858002"/>
              <a:ext cx="11368051" cy="1"/>
            </a:xfrm>
            <a:prstGeom prst="line">
              <a:avLst/>
            </a:prstGeom>
            <a:ln w="177800" cap="rnd">
              <a:solidFill>
                <a:srgbClr val="A2CA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6CAF6213-FF2D-4F52-86D4-C8D0DA0199BF}"/>
              </a:ext>
            </a:extLst>
          </p:cNvPr>
          <p:cNvSpPr/>
          <p:nvPr/>
        </p:nvSpPr>
        <p:spPr>
          <a:xfrm>
            <a:off x="3389553" y="6959769"/>
            <a:ext cx="531728" cy="53172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75749D5-F523-44E4-8695-72E7DCDF4357}"/>
              </a:ext>
            </a:extLst>
          </p:cNvPr>
          <p:cNvSpPr/>
          <p:nvPr/>
        </p:nvSpPr>
        <p:spPr>
          <a:xfrm>
            <a:off x="8929896" y="6959769"/>
            <a:ext cx="531728" cy="531728"/>
          </a:xfrm>
          <a:prstGeom prst="ellipse">
            <a:avLst/>
          </a:prstGeom>
          <a:solidFill>
            <a:srgbClr val="F58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BE689FF-BB17-4D98-A961-02F17D71AA45}"/>
              </a:ext>
            </a:extLst>
          </p:cNvPr>
          <p:cNvSpPr/>
          <p:nvPr/>
        </p:nvSpPr>
        <p:spPr>
          <a:xfrm>
            <a:off x="14525548" y="6959766"/>
            <a:ext cx="531728" cy="531728"/>
          </a:xfrm>
          <a:prstGeom prst="ellipse">
            <a:avLst/>
          </a:prstGeom>
          <a:solidFill>
            <a:srgbClr val="A2C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773" y="3217337"/>
            <a:ext cx="3607277" cy="360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0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/>
          </p:cNvSpPr>
          <p:nvPr>
            <p:ph type="sldNum" sz="quarter" idx="2"/>
          </p:nvPr>
        </p:nvSpPr>
        <p:spPr>
          <a:xfrm>
            <a:off x="17688474" y="13316631"/>
            <a:ext cx="564256" cy="5655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274" name="Shape 274"/>
          <p:cNvSpPr>
            <a:spLocks noGrp="1"/>
          </p:cNvSpPr>
          <p:nvPr>
            <p:ph type="body" idx="13"/>
          </p:nvPr>
        </p:nvSpPr>
        <p:spPr>
          <a:xfrm>
            <a:off x="456498" y="700168"/>
            <a:ext cx="17796233" cy="194488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B0F0"/>
                </a:solidFill>
                <a:latin typeface="Verdana" charset="0"/>
                <a:ea typeface="Verdana" charset="0"/>
                <a:cs typeface="Verdana" charset="0"/>
              </a:rPr>
              <a:t>Key insights</a:t>
            </a:r>
            <a:r>
              <a:rPr lang="mr-IN" sz="6000" dirty="0">
                <a:solidFill>
                  <a:srgbClr val="00B0F0"/>
                </a:solidFill>
                <a:latin typeface="Verdana" charset="0"/>
                <a:ea typeface="Verdana" charset="0"/>
                <a:cs typeface="Verdana" charset="0"/>
              </a:rPr>
              <a:t>…</a:t>
            </a:r>
            <a:endParaRPr sz="6000" dirty="0">
              <a:solidFill>
                <a:srgbClr val="00B0F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3889" y="3681252"/>
            <a:ext cx="2128602" cy="1211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4" tIns="142874" rIns="142874" bIns="142874" numCol="1" spcCol="38100" rtlCol="0" anchor="ctr">
            <a:spAutoFit/>
          </a:bodyPr>
          <a:lstStyle/>
          <a:p>
            <a:pPr algn="ctr" defTabSz="1643062" hangingPunct="0">
              <a:buClrTx/>
            </a:pPr>
            <a:r>
              <a:rPr lang="en-US" sz="6000" b="1" cap="all" spc="838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  <a:sym typeface="Georgia"/>
              </a:rPr>
              <a:t>55%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287177" y="6529299"/>
            <a:ext cx="1340129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x-none" sz="3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Had at least one social media account (80% had Facebook)</a:t>
            </a:r>
            <a:endParaRPr lang="x-none" altLang="x-none" sz="3400" b="1" dirty="0">
              <a:solidFill>
                <a:schemeClr val="accent2">
                  <a:lumMod val="60000"/>
                  <a:lumOff val="40000"/>
                </a:schemeClr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1229198" y="3278192"/>
            <a:ext cx="2100020" cy="2017988"/>
          </a:xfrm>
          <a:prstGeom prst="ellipse">
            <a:avLst/>
          </a:prstGeom>
          <a:solidFill>
            <a:srgbClr val="F034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200" dirty="0"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206006" y="5874248"/>
            <a:ext cx="2100020" cy="20179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200" dirty="0">
              <a:latin typeface="Corbel" charset="0"/>
              <a:ea typeface="Corbel" charset="0"/>
              <a:cs typeface="Corbel" charset="0"/>
            </a:endParaRPr>
          </a:p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400" b="1" dirty="0">
                <a:latin typeface="Corbel" charset="0"/>
                <a:ea typeface="Corbel" charset="0"/>
                <a:cs typeface="Corbel" charset="0"/>
              </a:rPr>
              <a:t> </a:t>
            </a:r>
            <a:endParaRPr lang="en-US" sz="3600" b="1" dirty="0">
              <a:solidFill>
                <a:schemeClr val="tx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206010" y="8938223"/>
            <a:ext cx="2100020" cy="2017988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200" dirty="0"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4287180" y="9593274"/>
            <a:ext cx="1340129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x-none" sz="3400" b="1" dirty="0">
                <a:solidFill>
                  <a:srgbClr val="00B0F0"/>
                </a:solidFill>
                <a:latin typeface="Georgia" charset="0"/>
                <a:ea typeface="Georgia" charset="0"/>
                <a:cs typeface="Georgia" charset="0"/>
              </a:rPr>
              <a:t>Said they sought their sex partners online</a:t>
            </a:r>
            <a:endParaRPr lang="x-none" altLang="x-none" sz="3400" b="1" dirty="0">
              <a:solidFill>
                <a:srgbClr val="00B0F0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29198" y="3888300"/>
            <a:ext cx="2100020" cy="8425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4" tIns="142874" rIns="142874" bIns="142874" numCol="1" spcCol="38100" rtlCol="0" anchor="ctr">
            <a:spAutoFit/>
          </a:bodyPr>
          <a:lstStyle/>
          <a:p>
            <a:pPr algn="ctr" defTabSz="1643062" hangingPunct="0">
              <a:buClrTx/>
            </a:pPr>
            <a:r>
              <a:rPr lang="en-US" sz="3600" b="1" spc="838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89</a:t>
            </a:r>
            <a:r>
              <a:rPr lang="en-US" sz="3600" b="1" cap="all" spc="838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  <a:sym typeface="Georgia"/>
              </a:rPr>
              <a:t>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29198" y="6477292"/>
            <a:ext cx="2100020" cy="8425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4" tIns="142874" rIns="142874" bIns="142874" numCol="1" spcCol="38100" rtlCol="0" anchor="ctr">
            <a:spAutoFit/>
          </a:bodyPr>
          <a:lstStyle/>
          <a:p>
            <a:pPr algn="ctr" defTabSz="1643062" hangingPunct="0">
              <a:buClrTx/>
            </a:pPr>
            <a:r>
              <a:rPr lang="en-US" sz="3600" b="1" spc="838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98</a:t>
            </a:r>
            <a:r>
              <a:rPr lang="en-US" sz="3600" b="1" cap="all" spc="838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  <a:sym typeface="Georgia"/>
              </a:rPr>
              <a:t>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06006" y="9539898"/>
            <a:ext cx="2100020" cy="8425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4" tIns="142874" rIns="142874" bIns="142874" numCol="1" spcCol="38100" rtlCol="0" anchor="ctr">
            <a:spAutoFit/>
          </a:bodyPr>
          <a:lstStyle/>
          <a:p>
            <a:pPr algn="ctr" defTabSz="1643062" hangingPunct="0">
              <a:buClrTx/>
            </a:pPr>
            <a:r>
              <a:rPr lang="en-US" sz="3600" b="1" spc="838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74</a:t>
            </a:r>
            <a:r>
              <a:rPr lang="en-US" sz="3600" b="1" cap="all" spc="838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  <a:sym typeface="Georgia"/>
              </a:rPr>
              <a:t>%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6499" y="12749103"/>
            <a:ext cx="18168078" cy="7194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4" tIns="142874" rIns="142874" bIns="142874" numCol="1" spcCol="38100" rtlCol="0" anchor="ctr">
            <a:spAutoFit/>
          </a:bodyPr>
          <a:lstStyle/>
          <a:p>
            <a:pPr defTabSz="18288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b="1" dirty="0">
                <a:solidFill>
                  <a:srgbClr val="002060"/>
                </a:solidFill>
                <a:latin typeface="Georgia" charset="0"/>
                <a:ea typeface="Georgia" charset="0"/>
                <a:cs typeface="Georgia" charset="0"/>
              </a:rPr>
              <a:t>Sources: USAID/PATH Healthy Markets. Key population HIV goods and services consumer study. December, 2015; Nguyen et al.    The use of technology to find sexual health information among MSM in Hanoi, Vietnam, 2016,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Int</a:t>
            </a:r>
            <a:r>
              <a:rPr lang="en-US" dirty="0">
                <a:solidFill>
                  <a:srgbClr val="002060"/>
                </a:solidFill>
              </a:rPr>
              <a:t> J STD AIDS. 2017 Oct 23;0(0)1-6.</a:t>
            </a:r>
            <a:endParaRPr lang="x-none" altLang="x-none" b="1" dirty="0">
              <a:solidFill>
                <a:srgbClr val="002060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4287177" y="3920989"/>
            <a:ext cx="1340129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x-none" sz="3400" b="1" dirty="0">
                <a:solidFill>
                  <a:srgbClr val="F034CC"/>
                </a:solidFill>
                <a:latin typeface="Georgia" charset="0"/>
                <a:ea typeface="Georgia" charset="0"/>
                <a:cs typeface="Georgia" charset="0"/>
              </a:rPr>
              <a:t>Of MSM owned a smart phone</a:t>
            </a:r>
            <a:endParaRPr lang="x-none" altLang="x-none" sz="3400" b="1" dirty="0">
              <a:solidFill>
                <a:srgbClr val="F034CC"/>
              </a:solidFill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0593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25A6AE-A983-4C48-93D1-D68413C9F57D}"/>
              </a:ext>
            </a:extLst>
          </p:cNvPr>
          <p:cNvSpPr txBox="1"/>
          <p:nvPr/>
        </p:nvSpPr>
        <p:spPr>
          <a:xfrm>
            <a:off x="514330" y="1629319"/>
            <a:ext cx="13465224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r>
              <a:rPr lang="en-US" sz="4800" b="1" dirty="0">
                <a:solidFill>
                  <a:srgbClr val="2397D7"/>
                </a:solidFill>
                <a:latin typeface="Verdana" charset="0"/>
                <a:ea typeface="Verdana" charset="0"/>
                <a:cs typeface="Verdana" charset="0"/>
              </a:rPr>
              <a:t>BETTER SEGMENTING, BETTER REACH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A82F05-A3E6-4214-AFDF-525DDAA45FEE}"/>
              </a:ext>
            </a:extLst>
          </p:cNvPr>
          <p:cNvSpPr txBox="1"/>
          <p:nvPr/>
        </p:nvSpPr>
        <p:spPr>
          <a:xfrm>
            <a:off x="514330" y="11413983"/>
            <a:ext cx="17160569" cy="82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r"/>
            <a:r>
              <a:rPr lang="en-IN" sz="2200" dirty="0">
                <a:solidFill>
                  <a:schemeClr val="tx2">
                    <a:lumMod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Image: Adapted from Virginia Loo, PEMA Consultants; </a:t>
            </a:r>
            <a:r>
              <a:rPr lang="en-US" sz="2200" dirty="0">
                <a:solidFill>
                  <a:schemeClr val="tx2">
                    <a:lumMod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Source: Country Coordinating Mechanism (CCM). Global Fund to Fight AIDS, TB </a:t>
            </a:r>
          </a:p>
          <a:p>
            <a:pPr algn="r"/>
            <a:r>
              <a:rPr lang="en-US" sz="2200" dirty="0">
                <a:solidFill>
                  <a:schemeClr val="tx2">
                    <a:lumMod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and Malaria TB/HIV Concept Note 2018-2020. Hanoi: Vietnam CCM; 2017 May.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D97D06F-0629-49E2-A339-916FD8BE32EB}"/>
              </a:ext>
            </a:extLst>
          </p:cNvPr>
          <p:cNvGrpSpPr/>
          <p:nvPr/>
        </p:nvGrpSpPr>
        <p:grpSpPr>
          <a:xfrm>
            <a:off x="514330" y="3076115"/>
            <a:ext cx="17160569" cy="7858455"/>
            <a:chOff x="1355776" y="2648360"/>
            <a:chExt cx="22161743" cy="878253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730BD15-B468-4A14-9326-6E2DA725B9CA}"/>
                </a:ext>
              </a:extLst>
            </p:cNvPr>
            <p:cNvSpPr/>
            <p:nvPr/>
          </p:nvSpPr>
          <p:spPr>
            <a:xfrm>
              <a:off x="16022909" y="2896101"/>
              <a:ext cx="7494610" cy="8534790"/>
            </a:xfrm>
            <a:prstGeom prst="rect">
              <a:avLst/>
            </a:prstGeom>
            <a:ln/>
            <a:effectLst>
              <a:outerShdw blurRad="2413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D1A30D2-85B4-468B-9EBC-652467D6A40F}"/>
                </a:ext>
              </a:extLst>
            </p:cNvPr>
            <p:cNvSpPr/>
            <p:nvPr/>
          </p:nvSpPr>
          <p:spPr>
            <a:xfrm>
              <a:off x="1624170" y="2896101"/>
              <a:ext cx="14142659" cy="8534790"/>
            </a:xfrm>
            <a:prstGeom prst="rect">
              <a:avLst/>
            </a:prstGeom>
            <a:ln/>
            <a:effectLst>
              <a:outerShdw blurRad="2413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5F602A5-E498-4B4B-A42E-D468A12B7708}"/>
                </a:ext>
              </a:extLst>
            </p:cNvPr>
            <p:cNvSpPr/>
            <p:nvPr/>
          </p:nvSpPr>
          <p:spPr>
            <a:xfrm>
              <a:off x="2012103" y="3248179"/>
              <a:ext cx="3681047" cy="7713787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F804BE-91E0-4054-9582-15B54F798922}"/>
                </a:ext>
              </a:extLst>
            </p:cNvPr>
            <p:cNvSpPr/>
            <p:nvPr/>
          </p:nvSpPr>
          <p:spPr>
            <a:xfrm>
              <a:off x="5693150" y="3248181"/>
              <a:ext cx="9706707" cy="7713787"/>
            </a:xfrm>
            <a:prstGeom prst="rect">
              <a:avLst/>
            </a:prstGeom>
            <a:solidFill>
              <a:srgbClr val="41A9E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DFA9436-8C5C-433A-9A53-7123A197EEB1}"/>
                </a:ext>
              </a:extLst>
            </p:cNvPr>
            <p:cNvSpPr/>
            <p:nvPr/>
          </p:nvSpPr>
          <p:spPr>
            <a:xfrm>
              <a:off x="16378830" y="3292489"/>
              <a:ext cx="6866976" cy="7669480"/>
            </a:xfrm>
            <a:prstGeom prst="rect">
              <a:avLst/>
            </a:prstGeom>
            <a:solidFill>
              <a:srgbClr val="A2CA6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F4054C-C077-46FC-A548-4BEED562C02C}"/>
                </a:ext>
              </a:extLst>
            </p:cNvPr>
            <p:cNvSpPr/>
            <p:nvPr/>
          </p:nvSpPr>
          <p:spPr>
            <a:xfrm>
              <a:off x="3162986" y="7374706"/>
              <a:ext cx="3282462" cy="3587263"/>
            </a:xfrm>
            <a:prstGeom prst="rect">
              <a:avLst/>
            </a:prstGeom>
            <a:solidFill>
              <a:schemeClr val="accent6">
                <a:lumMod val="75000"/>
                <a:alpha val="7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94F616F-0D98-4D8E-99B6-A1083F8E3A06}"/>
                </a:ext>
              </a:extLst>
            </p:cNvPr>
            <p:cNvSpPr/>
            <p:nvPr/>
          </p:nvSpPr>
          <p:spPr>
            <a:xfrm>
              <a:off x="4895981" y="4654951"/>
              <a:ext cx="4571999" cy="3868616"/>
            </a:xfrm>
            <a:prstGeom prst="rect">
              <a:avLst/>
            </a:prstGeom>
            <a:solidFill>
              <a:srgbClr val="F2795C">
                <a:alpha val="70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01E466A-E1DA-4D31-A41E-0A28B1AC2225}"/>
                </a:ext>
              </a:extLst>
            </p:cNvPr>
            <p:cNvSpPr/>
            <p:nvPr/>
          </p:nvSpPr>
          <p:spPr>
            <a:xfrm>
              <a:off x="8577029" y="4654951"/>
              <a:ext cx="4478215" cy="2532184"/>
            </a:xfrm>
            <a:prstGeom prst="rect">
              <a:avLst/>
            </a:prstGeom>
            <a:solidFill>
              <a:srgbClr val="FBEA69">
                <a:alpha val="70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BB449AD-37D7-432D-B047-522CD060436F}"/>
                </a:ext>
              </a:extLst>
            </p:cNvPr>
            <p:cNvSpPr txBox="1"/>
            <p:nvPr/>
          </p:nvSpPr>
          <p:spPr>
            <a:xfrm>
              <a:off x="2293457" y="4737947"/>
              <a:ext cx="2533391" cy="23970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r>
                <a:rPr lang="en-US" sz="2600" b="1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MSM reachable through peer </a:t>
              </a:r>
            </a:p>
            <a:p>
              <a:r>
                <a:rPr lang="en-US" sz="2600" b="1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Face-to-face interaction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D762AA-F82D-440E-9A67-DC364220A769}"/>
                </a:ext>
              </a:extLst>
            </p:cNvPr>
            <p:cNvSpPr txBox="1"/>
            <p:nvPr/>
          </p:nvSpPr>
          <p:spPr>
            <a:xfrm>
              <a:off x="3350498" y="9012330"/>
              <a:ext cx="3014170" cy="1055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r>
                <a:rPr lang="en-US" sz="2600" b="1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MSM accessing </a:t>
              </a:r>
            </a:p>
            <a:p>
              <a:r>
                <a:rPr lang="en-US" sz="2600" b="1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HIV services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E9CFF0-247E-491D-8BA9-57D90570A26A}"/>
                </a:ext>
              </a:extLst>
            </p:cNvPr>
            <p:cNvSpPr txBox="1"/>
            <p:nvPr/>
          </p:nvSpPr>
          <p:spPr>
            <a:xfrm>
              <a:off x="8765954" y="5503516"/>
              <a:ext cx="4445276" cy="1055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r>
                <a:rPr lang="en-US" sz="2600" b="1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MSM who do not </a:t>
              </a:r>
            </a:p>
            <a:p>
              <a:r>
                <a:rPr lang="en-US" sz="2600" b="1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want to be contacted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28B7BF5-6726-43CF-ABCD-93BBD91590C7}"/>
                </a:ext>
              </a:extLst>
            </p:cNvPr>
            <p:cNvSpPr txBox="1"/>
            <p:nvPr/>
          </p:nvSpPr>
          <p:spPr>
            <a:xfrm>
              <a:off x="7831162" y="9014450"/>
              <a:ext cx="6243713" cy="15027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r>
                <a:rPr lang="en-US" sz="2600" b="1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MSM using internet/social media to source information, socialize, and meet partners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9F4C7C-F290-4569-B426-5F06929C2087}"/>
                </a:ext>
              </a:extLst>
            </p:cNvPr>
            <p:cNvSpPr txBox="1"/>
            <p:nvPr/>
          </p:nvSpPr>
          <p:spPr>
            <a:xfrm>
              <a:off x="16509575" y="4721883"/>
              <a:ext cx="6524595" cy="4804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457200" indent="-45720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3000" dirty="0" smtClean="0">
                  <a:solidFill>
                    <a:schemeClr val="bg1"/>
                  </a:solidFill>
                </a:rPr>
                <a:t>Estimated 330,000 MSM in Vietnam</a:t>
              </a:r>
              <a:endParaRPr lang="en-US" sz="3000" dirty="0">
                <a:solidFill>
                  <a:schemeClr val="bg1"/>
                </a:solidFill>
              </a:endParaRPr>
            </a:p>
            <a:p>
              <a:endParaRPr lang="en-US" sz="3000" dirty="0">
                <a:solidFill>
                  <a:schemeClr val="bg1"/>
                </a:solidFill>
              </a:endParaRPr>
            </a:p>
            <a:p>
              <a:pPr marL="457200" indent="-45720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3000" dirty="0">
                  <a:solidFill>
                    <a:schemeClr val="bg1"/>
                  </a:solidFill>
                </a:rPr>
                <a:t>Face-to-face outreach </a:t>
              </a:r>
              <a:r>
                <a:rPr lang="en-US" sz="3000" dirty="0" smtClean="0">
                  <a:solidFill>
                    <a:schemeClr val="bg1"/>
                  </a:solidFill>
                </a:rPr>
                <a:t>only reached </a:t>
              </a:r>
              <a:r>
                <a:rPr lang="en-US" sz="3000" dirty="0">
                  <a:solidFill>
                    <a:schemeClr val="bg1"/>
                  </a:solidFill>
                </a:rPr>
                <a:t>a fraction of at-risk </a:t>
              </a:r>
              <a:r>
                <a:rPr lang="en-US" sz="3000" dirty="0" smtClean="0">
                  <a:solidFill>
                    <a:schemeClr val="bg1"/>
                  </a:solidFill>
                </a:rPr>
                <a:t>MSM</a:t>
              </a:r>
            </a:p>
            <a:p>
              <a:pPr marL="457200" indent="-45720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endParaRPr lang="en-US" sz="3000" dirty="0">
                <a:solidFill>
                  <a:schemeClr val="bg1"/>
                </a:solidFill>
              </a:endParaRPr>
            </a:p>
            <a:p>
              <a:pPr marL="457200" indent="-45720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3000" dirty="0" smtClean="0">
                  <a:solidFill>
                    <a:schemeClr val="bg1"/>
                  </a:solidFill>
                </a:rPr>
                <a:t>Need to better segment reach among MSM</a:t>
              </a:r>
              <a:endParaRPr lang="en-US" sz="3000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002DD5D-A3EC-44E6-80AD-27779AE8F05C}"/>
                </a:ext>
              </a:extLst>
            </p:cNvPr>
            <p:cNvSpPr/>
            <p:nvPr/>
          </p:nvSpPr>
          <p:spPr>
            <a:xfrm>
              <a:off x="1827153" y="2896101"/>
              <a:ext cx="5021882" cy="8468910"/>
            </a:xfrm>
            <a:prstGeom prst="ellipse">
              <a:avLst/>
            </a:prstGeom>
            <a:noFill/>
            <a:ln w="57150" cap="flat">
              <a:solidFill>
                <a:srgbClr val="2397D7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5BB5B25-5E91-4927-B255-0587247ADA07}"/>
                </a:ext>
              </a:extLst>
            </p:cNvPr>
            <p:cNvSpPr txBox="1"/>
            <p:nvPr/>
          </p:nvSpPr>
          <p:spPr>
            <a:xfrm>
              <a:off x="5654992" y="5573123"/>
              <a:ext cx="2533391" cy="1949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r>
                <a:rPr lang="en-US" sz="2600" b="1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MSM engaging in higher-risk behavior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767365-67DE-4CCA-885B-1C455C49B23C}"/>
                </a:ext>
              </a:extLst>
            </p:cNvPr>
            <p:cNvSpPr/>
            <p:nvPr/>
          </p:nvSpPr>
          <p:spPr>
            <a:xfrm>
              <a:off x="1355776" y="2648360"/>
              <a:ext cx="14751343" cy="8782531"/>
            </a:xfrm>
            <a:prstGeom prst="ellipse">
              <a:avLst/>
            </a:prstGeom>
            <a:noFill/>
            <a:ln w="57150" cap="flat">
              <a:solidFill>
                <a:schemeClr val="accent6">
                  <a:lumMod val="7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035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554530-7ECD-4AF7-BE46-DB964027E784}"/>
              </a:ext>
            </a:extLst>
          </p:cNvPr>
          <p:cNvSpPr txBox="1"/>
          <p:nvPr/>
        </p:nvSpPr>
        <p:spPr>
          <a:xfrm>
            <a:off x="224541" y="296993"/>
            <a:ext cx="18063459" cy="88293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sz="4800" b="1" dirty="0">
                <a:solidFill>
                  <a:srgbClr val="2397D7"/>
                </a:solidFill>
                <a:latin typeface="Verdana" charset="0"/>
                <a:ea typeface="Verdana" charset="0"/>
                <a:cs typeface="Verdana" charset="0"/>
              </a:rPr>
              <a:t>METHODS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BB0B25-B17B-4FF6-B2C2-4881FEB5CF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7" t="8244" r="-737" b="21767"/>
          <a:stretch/>
        </p:blipFill>
        <p:spPr>
          <a:xfrm>
            <a:off x="13325738" y="9539069"/>
            <a:ext cx="4772672" cy="25052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53EE68-16C2-4D63-8DCE-775826C6F058}"/>
              </a:ext>
            </a:extLst>
          </p:cNvPr>
          <p:cNvSpPr/>
          <p:nvPr/>
        </p:nvSpPr>
        <p:spPr>
          <a:xfrm>
            <a:off x="0" y="1676400"/>
            <a:ext cx="12862560" cy="120396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75F664-4311-4C7B-A0F0-416AA71DD684}"/>
              </a:ext>
            </a:extLst>
          </p:cNvPr>
          <p:cNvSpPr txBox="1"/>
          <p:nvPr/>
        </p:nvSpPr>
        <p:spPr>
          <a:xfrm>
            <a:off x="224541" y="1847361"/>
            <a:ext cx="12638019" cy="11339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7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P</a:t>
            </a:r>
            <a:r>
              <a:rPr lang="en-US" sz="3300" dirty="0" smtClean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artnered </a:t>
            </a:r>
            <a:r>
              <a:rPr lang="en-US" sz="3300" dirty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with MSM-led </a:t>
            </a:r>
            <a:r>
              <a:rPr lang="en-US" sz="3300" dirty="0" smtClean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CBOs to </a:t>
            </a:r>
            <a:r>
              <a:rPr lang="en-US" sz="3300" dirty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co-design a prototype HIV prevention and sexual health campaign, “My Future, My Choice”. </a:t>
            </a:r>
            <a:endParaRPr lang="en-US" sz="3300" dirty="0" smtClean="0">
              <a:solidFill>
                <a:schemeClr val="bg1"/>
              </a:solidFill>
              <a:latin typeface="Calibri" panose="020F0502020204030204" pitchFamily="34" charset="0"/>
              <a:ea typeface="Corbel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17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300" dirty="0" smtClean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Key goals:</a:t>
            </a:r>
          </a:p>
          <a:p>
            <a:pPr marL="800000" lvl="1" indent="-342857">
              <a:buFont typeface="+mj-lt"/>
              <a:buAutoNum type="arabicPeriod"/>
            </a:pPr>
            <a:r>
              <a:rPr lang="en-US" sz="3300" b="1" dirty="0" smtClean="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rPr>
              <a:t>Increase awareness </a:t>
            </a:r>
            <a:r>
              <a:rPr lang="en-US" sz="33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of HIV prevention &amp; HIV services </a:t>
            </a:r>
          </a:p>
          <a:p>
            <a:pPr marL="800000" lvl="1" indent="-342857">
              <a:buFont typeface="+mj-lt"/>
              <a:buAutoNum type="arabicPeriod"/>
            </a:pPr>
            <a:r>
              <a:rPr lang="en-US" sz="3300" b="1" dirty="0" smtClean="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rPr>
              <a:t>Generate </a:t>
            </a:r>
            <a:r>
              <a:rPr lang="en-US" sz="3300" b="1" dirty="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rPr>
              <a:t>trust </a:t>
            </a:r>
            <a:r>
              <a:rPr lang="en-US" sz="33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for HIV testing, </a:t>
            </a:r>
            <a:r>
              <a:rPr lang="en-US" sz="3300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PrEP</a:t>
            </a:r>
            <a:r>
              <a:rPr lang="en-US" sz="33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, STI services and treatment</a:t>
            </a:r>
          </a:p>
          <a:p>
            <a:pPr marL="800000" lvl="1" indent="-342857">
              <a:buFont typeface="+mj-lt"/>
              <a:buAutoNum type="arabicPeriod"/>
            </a:pPr>
            <a:r>
              <a:rPr lang="en-US" sz="3300" b="1" dirty="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rPr>
              <a:t>Motivate action </a:t>
            </a:r>
            <a:r>
              <a:rPr lang="en-US" sz="33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to use/buy condoms, get tested for HIV/STIs, get assessed for </a:t>
            </a:r>
            <a:r>
              <a:rPr lang="en-US" sz="3300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PrEP</a:t>
            </a:r>
            <a:r>
              <a:rPr lang="en-US" sz="33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, enroll in ART if HIV</a:t>
            </a:r>
            <a:r>
              <a:rPr lang="en-US" sz="33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+</a:t>
            </a:r>
            <a:endParaRPr lang="en-US" sz="3300" dirty="0">
              <a:solidFill>
                <a:schemeClr val="bg1"/>
              </a:solidFill>
              <a:latin typeface="Calibri" panose="020F0502020204030204" pitchFamily="34" charset="0"/>
              <a:ea typeface="Corbel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17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300" dirty="0" err="1" smtClean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Xóm</a:t>
            </a:r>
            <a:r>
              <a:rPr lang="en-US" sz="3300" dirty="0" smtClean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Cầu</a:t>
            </a:r>
            <a:r>
              <a:rPr lang="en-US" sz="3300" dirty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Vồng</a:t>
            </a:r>
            <a:r>
              <a:rPr lang="en-US" sz="3300" dirty="0" smtClean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 (Rainbow Village) reaches &gt;232,000 young, urban MSM and </a:t>
            </a:r>
            <a:r>
              <a:rPr lang="en-US" sz="3300" dirty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is the central platform, which promotes discussion on health and sex, including condom use, HIV testing, pre-exposure prophylaxis (</a:t>
            </a:r>
            <a:r>
              <a:rPr lang="en-US" sz="3300" dirty="0" err="1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PrEP</a:t>
            </a:r>
            <a:r>
              <a:rPr lang="en-US" sz="3300" dirty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) and anti-retroviral (ARV) treatment.</a:t>
            </a:r>
          </a:p>
          <a:p>
            <a:pPr marL="457200" indent="-457200">
              <a:spcBef>
                <a:spcPts val="17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Key MSM influencers were trained to interact with </a:t>
            </a:r>
            <a:r>
              <a:rPr lang="en-US" sz="3300" dirty="0" err="1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Xóm</a:t>
            </a:r>
            <a:r>
              <a:rPr lang="en-US" sz="3300" dirty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Cầu</a:t>
            </a:r>
            <a:r>
              <a:rPr lang="en-US" sz="3300" dirty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Vồng</a:t>
            </a:r>
            <a:r>
              <a:rPr lang="en-US" sz="3300" dirty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 followers, translating social media outreach into HIV service utilization.</a:t>
            </a:r>
          </a:p>
          <a:p>
            <a:pPr marL="457200" indent="-457200">
              <a:spcBef>
                <a:spcPts val="17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300" dirty="0" smtClean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‘</a:t>
            </a:r>
            <a:r>
              <a:rPr lang="en-US" sz="3300" dirty="0" err="1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Tôi</a:t>
            </a:r>
            <a:r>
              <a:rPr lang="en-US" sz="3300" dirty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Hẹn</a:t>
            </a:r>
            <a:r>
              <a:rPr lang="en-US" sz="3300" dirty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’ (‘I reserve’), a web-based and mobile app </a:t>
            </a:r>
            <a:r>
              <a:rPr lang="en-US" sz="3300" dirty="0" smtClean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was designed to </a:t>
            </a:r>
            <a:r>
              <a:rPr lang="en-US" sz="3300" dirty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enable clients to book appointments for HIV testing and other HIV services.</a:t>
            </a:r>
          </a:p>
          <a:p>
            <a:pPr marL="457200" indent="-457200">
              <a:spcBef>
                <a:spcPts val="17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A range of methods were used to measure HIV testing uptake through social media reach (program data and studies)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1018" y="1847361"/>
            <a:ext cx="4752595" cy="66333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154832" y="12044336"/>
            <a:ext cx="31248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(</a:t>
            </a:r>
            <a:r>
              <a:rPr lang="en-US" sz="3000" u="sng" dirty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  <a:hlinkClick r:id="rId5"/>
              </a:rPr>
              <a:t>www.toihen.vn</a:t>
            </a:r>
            <a: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) </a:t>
            </a:r>
            <a:endParaRPr lang="en-US" sz="3000" dirty="0"/>
          </a:p>
        </p:txBody>
      </p:sp>
      <p:sp>
        <p:nvSpPr>
          <p:cNvPr id="9" name="Rectangle 8"/>
          <p:cNvSpPr/>
          <p:nvPr/>
        </p:nvSpPr>
        <p:spPr>
          <a:xfrm>
            <a:off x="12934701" y="8480662"/>
            <a:ext cx="56573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u="sng" dirty="0" smtClean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  <a:hlinkClick r:id="rId6"/>
              </a:rPr>
              <a:t>www.facebook.com/xomcauvong</a:t>
            </a:r>
            <a:r>
              <a:rPr lang="en-US" sz="3000" dirty="0" smtClean="0">
                <a:solidFill>
                  <a:schemeClr val="bg1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61773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3F833E-9702-4825-920E-687B5218FE86}"/>
              </a:ext>
            </a:extLst>
          </p:cNvPr>
          <p:cNvSpPr txBox="1"/>
          <p:nvPr/>
        </p:nvSpPr>
        <p:spPr>
          <a:xfrm>
            <a:off x="514330" y="1629319"/>
            <a:ext cx="2340383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r>
              <a:rPr lang="en-US" sz="4800" b="1" dirty="0">
                <a:solidFill>
                  <a:srgbClr val="2397D7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rPr>
              <a:t>RESULTS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D59471-9A61-4F29-8DD9-04B2D66B35C9}"/>
              </a:ext>
            </a:extLst>
          </p:cNvPr>
          <p:cNvSpPr/>
          <p:nvPr/>
        </p:nvSpPr>
        <p:spPr>
          <a:xfrm>
            <a:off x="10837466" y="3865319"/>
            <a:ext cx="7327235" cy="7972780"/>
          </a:xfrm>
          <a:prstGeom prst="rect">
            <a:avLst/>
          </a:prstGeom>
          <a:solidFill>
            <a:srgbClr val="00B0F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123118-7E9E-4CC8-9696-5A4572E3C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683" y="2512252"/>
            <a:ext cx="5385498" cy="3586741"/>
          </a:xfrm>
          <a:prstGeom prst="rect">
            <a:avLst/>
          </a:prstGeom>
          <a:effectLst>
            <a:outerShdw blurRad="152400" dist="139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FD2AE7-A26C-467E-A364-46A139B2BE7F}"/>
              </a:ext>
            </a:extLst>
          </p:cNvPr>
          <p:cNvSpPr txBox="1"/>
          <p:nvPr/>
        </p:nvSpPr>
        <p:spPr>
          <a:xfrm>
            <a:off x="1154137" y="10858651"/>
            <a:ext cx="8013875" cy="1100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2"/>
                </a:solidFill>
                <a:latin typeface="Calibri" panose="020F0502020204030204" pitchFamily="34" charset="0"/>
                <a:ea typeface="Gill Sans" charset="0"/>
                <a:cs typeface="Calibri" panose="020F0502020204030204" pitchFamily="34" charset="0"/>
              </a:rPr>
              <a:t>*Compares to overall 6% HIV positivity yield among MSM seeking HIV lay or self-testing.</a:t>
            </a:r>
          </a:p>
          <a:p>
            <a:pPr algn="ctr"/>
            <a:endParaRPr lang="en-US" sz="30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8609D41-6D45-4A20-91F8-146FCE9B78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975499"/>
              </p:ext>
            </p:extLst>
          </p:nvPr>
        </p:nvGraphicFramePr>
        <p:xfrm>
          <a:off x="494731" y="3260055"/>
          <a:ext cx="9378093" cy="7173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Arc 9">
            <a:extLst>
              <a:ext uri="{FF2B5EF4-FFF2-40B4-BE49-F238E27FC236}">
                <a16:creationId xmlns:a16="http://schemas.microsoft.com/office/drawing/2014/main" id="{15635CC2-ADCB-408E-BA76-11D36C4FB13D}"/>
              </a:ext>
            </a:extLst>
          </p:cNvPr>
          <p:cNvSpPr/>
          <p:nvPr/>
        </p:nvSpPr>
        <p:spPr>
          <a:xfrm rot="20873165">
            <a:off x="1989863" y="5483911"/>
            <a:ext cx="2287395" cy="2479974"/>
          </a:xfrm>
          <a:prstGeom prst="arc">
            <a:avLst>
              <a:gd name="adj1" fmla="val 16200000"/>
              <a:gd name="adj2" fmla="val 20759855"/>
            </a:avLst>
          </a:prstGeom>
          <a:noFill/>
          <a:ln w="19050">
            <a:solidFill>
              <a:schemeClr val="accent1">
                <a:lumMod val="50000"/>
              </a:schemeClr>
            </a:solidFill>
            <a:prstDash val="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87546D23-972B-4DCB-BF0D-DC96610DFE9D}"/>
              </a:ext>
            </a:extLst>
          </p:cNvPr>
          <p:cNvSpPr/>
          <p:nvPr/>
        </p:nvSpPr>
        <p:spPr>
          <a:xfrm rot="19000935">
            <a:off x="4795064" y="8155000"/>
            <a:ext cx="1413212" cy="1668801"/>
          </a:xfrm>
          <a:prstGeom prst="arc">
            <a:avLst>
              <a:gd name="adj1" fmla="val 16200000"/>
              <a:gd name="adj2" fmla="val 1333431"/>
            </a:avLst>
          </a:prstGeom>
          <a:ln>
            <a:solidFill>
              <a:schemeClr val="accent1">
                <a:lumMod val="50000"/>
              </a:schemeClr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44A6875F-A769-45EF-BA1A-755DE46A4D02}"/>
              </a:ext>
            </a:extLst>
          </p:cNvPr>
          <p:cNvSpPr/>
          <p:nvPr/>
        </p:nvSpPr>
        <p:spPr>
          <a:xfrm rot="19000935">
            <a:off x="6968132" y="8155000"/>
            <a:ext cx="1413212" cy="1668801"/>
          </a:xfrm>
          <a:prstGeom prst="arc">
            <a:avLst>
              <a:gd name="adj1" fmla="val 15272502"/>
              <a:gd name="adj2" fmla="val 1333431"/>
            </a:avLst>
          </a:prstGeom>
          <a:ln>
            <a:solidFill>
              <a:schemeClr val="accent1">
                <a:lumMod val="50000"/>
              </a:schemeClr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262847-04A7-4AAF-AF86-EC44FB98A8C0}"/>
              </a:ext>
            </a:extLst>
          </p:cNvPr>
          <p:cNvSpPr txBox="1"/>
          <p:nvPr/>
        </p:nvSpPr>
        <p:spPr>
          <a:xfrm>
            <a:off x="3248970" y="5390965"/>
            <a:ext cx="591509" cy="307777"/>
          </a:xfrm>
          <a:prstGeom prst="rect">
            <a:avLst/>
          </a:prstGeom>
          <a:solidFill>
            <a:schemeClr val="accent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77%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A186DB-4A9A-4BAE-836A-DA2433095EF0}"/>
              </a:ext>
            </a:extLst>
          </p:cNvPr>
          <p:cNvSpPr txBox="1"/>
          <p:nvPr/>
        </p:nvSpPr>
        <p:spPr>
          <a:xfrm>
            <a:off x="5093763" y="8074247"/>
            <a:ext cx="643201" cy="307777"/>
          </a:xfrm>
          <a:prstGeom prst="rect">
            <a:avLst/>
          </a:prstGeom>
          <a:solidFill>
            <a:schemeClr val="accent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11.8%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42A810-2A62-4634-AF3C-9D0F2A93027C}"/>
              </a:ext>
            </a:extLst>
          </p:cNvPr>
          <p:cNvSpPr txBox="1"/>
          <p:nvPr/>
        </p:nvSpPr>
        <p:spPr>
          <a:xfrm>
            <a:off x="7231135" y="8074247"/>
            <a:ext cx="630973" cy="307777"/>
          </a:xfrm>
          <a:prstGeom prst="rect">
            <a:avLst/>
          </a:prstGeom>
          <a:solidFill>
            <a:schemeClr val="accent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100%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83C09C-7862-42B9-9399-5E6479EF65FE}"/>
              </a:ext>
            </a:extLst>
          </p:cNvPr>
          <p:cNvCxnSpPr>
            <a:cxnSpLocks/>
          </p:cNvCxnSpPr>
          <p:nvPr/>
        </p:nvCxnSpPr>
        <p:spPr>
          <a:xfrm>
            <a:off x="1483360" y="9384822"/>
            <a:ext cx="828873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7C4486F-DD55-4397-83D1-984F4264D0D9}"/>
              </a:ext>
            </a:extLst>
          </p:cNvPr>
          <p:cNvSpPr txBox="1"/>
          <p:nvPr/>
        </p:nvSpPr>
        <p:spPr>
          <a:xfrm>
            <a:off x="11366683" y="6524559"/>
            <a:ext cx="6531416" cy="4576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>
              <a:buClr>
                <a:schemeClr val="bg1"/>
              </a:buClr>
            </a:pPr>
            <a:r>
              <a:rPr lang="en-US" sz="3200" dirty="0" err="1" smtClean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Xon</a:t>
            </a:r>
            <a:r>
              <a:rPr lang="en-US" sz="3200" dirty="0" smtClean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Cau</a:t>
            </a:r>
            <a:r>
              <a:rPr lang="en-US" sz="3200" dirty="0" smtClean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Vong</a:t>
            </a:r>
            <a:r>
              <a:rPr lang="en-US" sz="3200" smtClean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Facebook </a:t>
            </a:r>
            <a:r>
              <a:rPr lang="en-US" sz="32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user study (n=424) </a:t>
            </a:r>
            <a:r>
              <a:rPr lang="en-US" sz="3200" dirty="0" smtClean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found:</a:t>
            </a:r>
            <a:endParaRPr lang="en-US" sz="3200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marL="457200" indent="-457200">
              <a:buClr>
                <a:schemeClr val="bg1"/>
              </a:buClr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50% of respondents visited Rainbow Village at least once a week, </a:t>
            </a:r>
          </a:p>
          <a:p>
            <a:pPr marL="457200" indent="-457200">
              <a:buClr>
                <a:schemeClr val="bg1"/>
              </a:buClr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75% were not in contact with HIV outreach workers/peers</a:t>
            </a:r>
          </a:p>
          <a:p>
            <a:pPr marL="457200" indent="-457200">
              <a:buClr>
                <a:schemeClr val="bg1"/>
              </a:buClr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38% self-assessed at substantial HIV risk. </a:t>
            </a:r>
          </a:p>
        </p:txBody>
      </p:sp>
    </p:spTree>
    <p:extLst>
      <p:ext uri="{BB962C8B-B14F-4D97-AF65-F5344CB8AC3E}">
        <p14:creationId xmlns:p14="http://schemas.microsoft.com/office/powerpoint/2010/main" val="321071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A29944-8192-445F-BB7D-9B3E2AC0582B}"/>
              </a:ext>
            </a:extLst>
          </p:cNvPr>
          <p:cNvSpPr txBox="1"/>
          <p:nvPr/>
        </p:nvSpPr>
        <p:spPr>
          <a:xfrm>
            <a:off x="514330" y="1629319"/>
            <a:ext cx="4789772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r>
              <a:rPr lang="en-US" sz="4800" b="1" dirty="0">
                <a:solidFill>
                  <a:srgbClr val="2397D7"/>
                </a:solidFill>
                <a:latin typeface="Verdana" charset="0"/>
                <a:ea typeface="Verdana" charset="0"/>
                <a:cs typeface="Verdana" charset="0"/>
              </a:rPr>
              <a:t>CONCLUSION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EC2CB7-B380-4C60-AA09-7A7915EA3A34}"/>
              </a:ext>
            </a:extLst>
          </p:cNvPr>
          <p:cNvSpPr/>
          <p:nvPr/>
        </p:nvSpPr>
        <p:spPr>
          <a:xfrm>
            <a:off x="-1" y="6751321"/>
            <a:ext cx="5978770" cy="536488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7A4C41-5F25-48BD-B55F-500827E699B9}"/>
              </a:ext>
            </a:extLst>
          </p:cNvPr>
          <p:cNvSpPr/>
          <p:nvPr/>
        </p:nvSpPr>
        <p:spPr>
          <a:xfrm>
            <a:off x="6154615" y="6751321"/>
            <a:ext cx="5978770" cy="5364881"/>
          </a:xfrm>
          <a:prstGeom prst="rect">
            <a:avLst/>
          </a:prstGeom>
          <a:solidFill>
            <a:srgbClr val="F58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8E6499-C535-4D98-8EE1-5E3043DA9A29}"/>
              </a:ext>
            </a:extLst>
          </p:cNvPr>
          <p:cNvSpPr/>
          <p:nvPr/>
        </p:nvSpPr>
        <p:spPr>
          <a:xfrm>
            <a:off x="12309231" y="6751322"/>
            <a:ext cx="5978770" cy="5364880"/>
          </a:xfrm>
          <a:prstGeom prst="rect">
            <a:avLst/>
          </a:prstGeom>
          <a:solidFill>
            <a:srgbClr val="A2C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orem Ipsum">
            <a:extLst>
              <a:ext uri="{FF2B5EF4-FFF2-40B4-BE49-F238E27FC236}">
                <a16:creationId xmlns:a16="http://schemas.microsoft.com/office/drawing/2014/main" id="{815557E5-19D1-4117-843F-A4E79D1EA2F0}"/>
              </a:ext>
            </a:extLst>
          </p:cNvPr>
          <p:cNvSpPr txBox="1"/>
          <p:nvPr/>
        </p:nvSpPr>
        <p:spPr>
          <a:xfrm>
            <a:off x="318526" y="7422634"/>
            <a:ext cx="5341714" cy="3468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>
              <a:defRPr sz="4500">
                <a:solidFill>
                  <a:srgbClr val="D21246"/>
                </a:solidFill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Social media platforms are effective for engaging large numbers of MSM in Vietnam on HIV issues, and for enhancing uptake of HIV services </a:t>
            </a:r>
          </a:p>
        </p:txBody>
      </p:sp>
      <p:sp>
        <p:nvSpPr>
          <p:cNvPr id="9" name="Lorem Ipsum">
            <a:extLst>
              <a:ext uri="{FF2B5EF4-FFF2-40B4-BE49-F238E27FC236}">
                <a16:creationId xmlns:a16="http://schemas.microsoft.com/office/drawing/2014/main" id="{8DE40F48-CE8B-4AD7-B23E-D7F2C12B8700}"/>
              </a:ext>
            </a:extLst>
          </p:cNvPr>
          <p:cNvSpPr txBox="1"/>
          <p:nvPr/>
        </p:nvSpPr>
        <p:spPr>
          <a:xfrm>
            <a:off x="6532087" y="7422634"/>
            <a:ext cx="5223824" cy="4022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>
              <a:defRPr sz="4500">
                <a:solidFill>
                  <a:srgbClr val="D21246"/>
                </a:solidFill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Calibri" charset="0"/>
                <a:cs typeface="Calibri" charset="0"/>
              </a:rPr>
              <a:t>Online interventions effectively reach MSM who may never be contacted through conventional face-to-face peer outreach, and may be more effective in reaching higher risk MSM. </a:t>
            </a:r>
          </a:p>
        </p:txBody>
      </p:sp>
      <p:sp>
        <p:nvSpPr>
          <p:cNvPr id="10" name="Lorem Ipsum">
            <a:extLst>
              <a:ext uri="{FF2B5EF4-FFF2-40B4-BE49-F238E27FC236}">
                <a16:creationId xmlns:a16="http://schemas.microsoft.com/office/drawing/2014/main" id="{F5C5B68E-6113-49CC-87DD-FF2650DF8C93}"/>
              </a:ext>
            </a:extLst>
          </p:cNvPr>
          <p:cNvSpPr txBox="1"/>
          <p:nvPr/>
        </p:nvSpPr>
        <p:spPr>
          <a:xfrm>
            <a:off x="12667869" y="7467921"/>
            <a:ext cx="5261494" cy="3468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>
              <a:defRPr sz="4500">
                <a:solidFill>
                  <a:srgbClr val="D21246"/>
                </a:solidFill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Calibri" charset="0"/>
                <a:cs typeface="Calibri" charset="0"/>
              </a:rPr>
              <a:t>Online strategies should be further scaled and adapted alongside face-to-face interventions to reach more diverse segments of at-risk MSM.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697" y="2789355"/>
            <a:ext cx="3767504" cy="28240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09" y="3183565"/>
            <a:ext cx="4859731" cy="24298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421" y="2512252"/>
            <a:ext cx="3033523" cy="303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0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55599-84E5-4521-8D8F-235A66E94678}"/>
              </a:ext>
            </a:extLst>
          </p:cNvPr>
          <p:cNvSpPr txBox="1">
            <a:spLocks/>
          </p:cNvSpPr>
          <p:nvPr/>
        </p:nvSpPr>
        <p:spPr bwMode="auto">
          <a:xfrm>
            <a:off x="-261402" y="0"/>
            <a:ext cx="18549402" cy="137160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vert="horz" wrap="square" lIns="182852" tIns="91436" rIns="182852" bIns="91436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4347C"/>
                </a:solidFill>
                <a:latin typeface="Calibri"/>
                <a:ea typeface="+mj-ea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609475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121896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828437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2437918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828800"/>
            <a:endParaRPr lang="en-US" sz="72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AB378-A241-45AF-BB74-2B157C043B71}"/>
              </a:ext>
            </a:extLst>
          </p:cNvPr>
          <p:cNvSpPr txBox="1">
            <a:spLocks/>
          </p:cNvSpPr>
          <p:nvPr/>
        </p:nvSpPr>
        <p:spPr bwMode="auto">
          <a:xfrm>
            <a:off x="454392" y="570524"/>
            <a:ext cx="17041128" cy="959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52" tIns="91436" rIns="182852" bIns="91436" numCol="1" anchor="t" anchorCtr="0" compatLnSpc="1">
            <a:prstTxWarp prst="textNoShape">
              <a:avLst/>
            </a:prstTxWarp>
            <a:noAutofit/>
          </a:bodyPr>
          <a:lstStyle>
            <a:lvl1pPr marL="457107" indent="-457107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990406" indent="-3809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defRPr>
            </a:lvl2pPr>
            <a:lvl3pPr marL="1523697" indent="-30473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defRPr>
            </a:lvl3pPr>
            <a:lvl4pPr marL="2133173" indent="-304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defRPr>
            </a:lvl4pPr>
            <a:lvl5pPr marL="2742654" indent="-30473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defRPr>
            </a:lvl5pPr>
            <a:lvl6pPr marL="3352128" indent="-30473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961610" indent="-30473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4571088" indent="-30473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5180565" indent="-30473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828800">
              <a:buNone/>
            </a:pPr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Corbel" charset="0"/>
                <a:ea typeface="Corbel" charset="0"/>
                <a:cs typeface="Corbel" charset="0"/>
              </a:rPr>
              <a:t>Acknowledgements</a:t>
            </a:r>
          </a:p>
          <a:p>
            <a:pPr defTabSz="914400">
              <a:buClr>
                <a:schemeClr val="bg1"/>
              </a:buClr>
            </a:pPr>
            <a:r>
              <a:rPr lang="en-US" sz="3400" b="1" dirty="0" smtClean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CBOs/Social </a:t>
            </a:r>
            <a:r>
              <a:rPr lang="en-US" sz="3400" b="1" dirty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enterprises/Private clinics: </a:t>
            </a:r>
            <a:r>
              <a:rPr lang="en-US" sz="3400" dirty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Lighthouse (Doan Thanh Tung), G-Link Clinic</a:t>
            </a:r>
            <a:r>
              <a:rPr lang="en-US" sz="3400" b="1" dirty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3400" dirty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My Home Clinic, and many other CBOs   </a:t>
            </a:r>
          </a:p>
          <a:p>
            <a:pPr defTabSz="914400">
              <a:buClr>
                <a:schemeClr val="bg1"/>
              </a:buClr>
            </a:pPr>
            <a:r>
              <a:rPr lang="en-US" sz="3400" b="1" dirty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Online change agents: </a:t>
            </a:r>
            <a:r>
              <a:rPr lang="en-US" sz="3400" dirty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Nguyen Tan Thu, Mai Chau, </a:t>
            </a:r>
            <a:r>
              <a:rPr lang="en-US" sz="3400" dirty="0" err="1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Phung</a:t>
            </a:r>
            <a:r>
              <a:rPr lang="en-US" sz="3400" dirty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Ba Thanh, Tung </a:t>
            </a:r>
            <a:r>
              <a:rPr lang="en-US" sz="3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Luu</a:t>
            </a:r>
            <a:r>
              <a:rPr lang="en-US" sz="3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Van </a:t>
            </a:r>
            <a:r>
              <a:rPr lang="en-US" sz="3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Khiet</a:t>
            </a:r>
            <a:r>
              <a:rPr lang="en-US" sz="3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,  Bui Mai </a:t>
            </a:r>
            <a:r>
              <a:rPr lang="en-US" sz="3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Sinh</a:t>
            </a:r>
            <a:r>
              <a:rPr lang="en-US" sz="3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3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Boi</a:t>
            </a:r>
            <a:r>
              <a:rPr lang="en-US" sz="3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Nhi</a:t>
            </a:r>
            <a:r>
              <a:rPr lang="en-US" sz="3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, Nguyen Anh </a:t>
            </a:r>
            <a:r>
              <a:rPr lang="en-US" sz="3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Phong</a:t>
            </a:r>
            <a:r>
              <a:rPr lang="en-US" sz="3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, Nguyen Hoang </a:t>
            </a:r>
            <a:r>
              <a:rPr lang="en-US" sz="3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Phuc</a:t>
            </a:r>
            <a:endParaRPr lang="en-US" sz="3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 defTabSz="914400">
              <a:spcBef>
                <a:spcPts val="1200"/>
              </a:spcBef>
            </a:pPr>
            <a:r>
              <a:rPr lang="en-US" sz="3400" b="1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MoH</a:t>
            </a:r>
            <a:r>
              <a:rPr lang="en-US" sz="3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/VAAC</a:t>
            </a:r>
            <a:r>
              <a:rPr lang="en-US" sz="3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: Dr. Nguyen Hoang Long, Dr. Phan Thi Thu </a:t>
            </a:r>
            <a:r>
              <a:rPr lang="en-US" sz="34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Huong, Dr</a:t>
            </a:r>
            <a:r>
              <a:rPr lang="en-US" sz="3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. Hoang Dinh </a:t>
            </a:r>
            <a:r>
              <a:rPr lang="en-US" sz="34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Canh, </a:t>
            </a:r>
            <a:r>
              <a:rPr lang="en-US" sz="3400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Dr</a:t>
            </a:r>
            <a:r>
              <a:rPr lang="en-US" sz="34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Do Huu Thuy</a:t>
            </a:r>
            <a:endParaRPr lang="en-US" sz="3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defTabSz="914400">
              <a:buClr>
                <a:schemeClr val="bg1"/>
              </a:buClr>
            </a:pPr>
            <a:r>
              <a:rPr lang="en-US" sz="34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Private </a:t>
            </a:r>
            <a:r>
              <a:rPr lang="en-US" sz="3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sector: </a:t>
            </a:r>
            <a:r>
              <a:rPr lang="en-US" sz="3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T&amp;A Ogilvy (Nguyen Ngoc Mai, Nguyen Dieu Thuy, Duong </a:t>
            </a:r>
            <a:r>
              <a:rPr lang="en-US" sz="3400" dirty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Duy Tung, Ta Hong Nhung), Grindr, Hornet, MTV Vietnam  </a:t>
            </a:r>
            <a:endParaRPr lang="en-US" sz="3400" b="1" dirty="0">
              <a:solidFill>
                <a:schemeClr val="bg1">
                  <a:lumMod val="9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defTabSz="914400">
              <a:buClr>
                <a:schemeClr val="bg1"/>
              </a:buClr>
            </a:pPr>
            <a:r>
              <a:rPr lang="en-US" sz="3400" b="1" dirty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USAID </a:t>
            </a:r>
            <a:r>
              <a:rPr lang="en-US" sz="3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Vietnam</a:t>
            </a:r>
            <a:r>
              <a:rPr lang="en-US" sz="3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: Ngo Minh Trang, Nguyen Thi Minh Huong, John </a:t>
            </a:r>
            <a:r>
              <a:rPr lang="en-US" sz="3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Eyres</a:t>
            </a:r>
            <a:r>
              <a:rPr lang="en-US" sz="3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, Mei Mei Peng</a:t>
            </a:r>
          </a:p>
          <a:p>
            <a:pPr>
              <a:buClr>
                <a:schemeClr val="bg1"/>
              </a:buClr>
            </a:pPr>
            <a:r>
              <a:rPr lang="en-US" sz="3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PATH: </a:t>
            </a:r>
            <a:r>
              <a:rPr lang="en-US" sz="34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Dr. </a:t>
            </a:r>
            <a:r>
              <a:rPr lang="en-US" sz="3400" dirty="0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Kimberly Green, </a:t>
            </a:r>
            <a:r>
              <a:rPr lang="en-US" sz="34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Dr</a:t>
            </a:r>
            <a:r>
              <a:rPr lang="en-US" sz="3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. Vu Ngoc </a:t>
            </a:r>
            <a:r>
              <a:rPr lang="en-US" sz="3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Bao</a:t>
            </a:r>
            <a:r>
              <a:rPr lang="en-US" sz="3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34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Dr</a:t>
            </a:r>
            <a:r>
              <a:rPr lang="en-US" sz="3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. Ngo Van </a:t>
            </a:r>
            <a:r>
              <a:rPr lang="en-US" sz="3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Huu</a:t>
            </a:r>
            <a:r>
              <a:rPr lang="en-US" sz="3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, Ms. Doan Hong Anh, Mr. Viet Dung, Mr. </a:t>
            </a:r>
            <a:r>
              <a:rPr lang="en-US" sz="3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Bao</a:t>
            </a:r>
            <a:r>
              <a:rPr lang="en-US" sz="3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4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An, </a:t>
            </a:r>
            <a:r>
              <a:rPr lang="en-US" sz="3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Dr. Johannes van </a:t>
            </a:r>
            <a:r>
              <a:rPr lang="en-US" sz="34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Dam</a:t>
            </a:r>
            <a:endParaRPr lang="en-US" sz="3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defTabSz="914400">
              <a:buClr>
                <a:schemeClr val="bg1"/>
              </a:buClr>
            </a:pPr>
            <a:endParaRPr lang="en-US" sz="3400" b="1" dirty="0">
              <a:solidFill>
                <a:schemeClr val="bg1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C1088D-CF54-403D-A50C-EC0C8B46D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43"/>
          <a:stretch/>
        </p:blipFill>
        <p:spPr>
          <a:xfrm>
            <a:off x="2468294" y="8110762"/>
            <a:ext cx="13013323" cy="52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2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796</Words>
  <Application>Microsoft Office PowerPoint</Application>
  <PresentationFormat>Custom</PresentationFormat>
  <Paragraphs>74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Arial</vt:lpstr>
      <vt:lpstr>Avenir Book</vt:lpstr>
      <vt:lpstr>Calibri</vt:lpstr>
      <vt:lpstr>Corbel</vt:lpstr>
      <vt:lpstr>FuturaBT-Bold</vt:lpstr>
      <vt:lpstr>Georgia</vt:lpstr>
      <vt:lpstr>Gill Sans</vt:lpstr>
      <vt:lpstr>Helvetica Neue</vt:lpstr>
      <vt:lpstr>Helvetica Neue Light</vt:lpstr>
      <vt:lpstr>Helvetica Neue Medium</vt:lpstr>
      <vt:lpstr>Raleway</vt:lpstr>
      <vt:lpstr>Roboto</vt:lpstr>
      <vt:lpstr>Verdana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Tran, Tham</dc:creator>
  <cp:lastModifiedBy>Tran, Tham</cp:lastModifiedBy>
  <cp:revision>148</cp:revision>
  <dcterms:modified xsi:type="dcterms:W3CDTF">2018-07-24T06:30:14Z</dcterms:modified>
</cp:coreProperties>
</file>